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258" r:id="rId4"/>
    <p:sldId id="259" r:id="rId5"/>
    <p:sldId id="289" r:id="rId6"/>
    <p:sldId id="297" r:id="rId7"/>
    <p:sldId id="299" r:id="rId8"/>
    <p:sldId id="300" r:id="rId9"/>
    <p:sldId id="314" r:id="rId10"/>
    <p:sldId id="315"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6" r:id="rId25"/>
    <p:sldId id="317" r:id="rId26"/>
    <p:sldId id="318" r:id="rId27"/>
    <p:sldId id="319" r:id="rId28"/>
    <p:sldId id="320" r:id="rId29"/>
    <p:sldId id="322" r:id="rId30"/>
    <p:sldId id="321" r:id="rId31"/>
    <p:sldId id="264" r:id="rId32"/>
  </p:sldIdLst>
  <p:sldSz cx="9144000" cy="5143500" type="screen16x9"/>
  <p:notesSz cx="6858000" cy="9144000"/>
  <p:embeddedFontLst>
    <p:embeddedFont>
      <p:font typeface="Raleway" panose="020B0604020202020204" charset="0"/>
      <p:regular r:id="rId34"/>
      <p:bold r:id="rId35"/>
      <p:italic r:id="rId36"/>
      <p:boldItalic r:id="rId37"/>
    </p:embeddedFont>
    <p:embeddedFont>
      <p:font typeface="Palatino Linotype" panose="02040502050505030304" pitchFamily="18" charset="0"/>
      <p:regular r:id="rId38"/>
      <p:bold r:id="rId39"/>
      <p:italic r:id="rId40"/>
      <p:boldItalic r:id="rId41"/>
    </p:embeddedFont>
    <p:embeddedFont>
      <p:font typeface="Lato" panose="020B0604020202020204" charset="0"/>
      <p:regular r:id="rId42"/>
      <p:bold r:id="rId43"/>
      <p:italic r:id="rId44"/>
      <p:boldItalic r:id="rId45"/>
    </p:embeddedFont>
    <p:embeddedFont>
      <p:font typeface="Garamond" panose="02020404030301010803" pitchFamily="18" charset="0"/>
      <p:regular r:id="rId46"/>
      <p:bold r:id="rId47"/>
      <p: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5" autoAdjust="0"/>
    <p:restoredTop sz="94660"/>
  </p:normalViewPr>
  <p:slideViewPr>
    <p:cSldViewPr snapToGrid="0">
      <p:cViewPr varScale="1">
        <p:scale>
          <a:sx n="84" d="100"/>
          <a:sy n="84" d="100"/>
        </p:scale>
        <p:origin x="96" y="10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fe306486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fe30648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e2c076c95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e2c076c95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fe306486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fe30648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673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e2c076c95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e2c076c95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3683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c6fa3c89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c6fa3c89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4"/>
            <a:ext cx="6331500" cy="29063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YOLO custom data trainig Report</a:t>
            </a:r>
            <a:br>
              <a:rPr lang="en" dirty="0" smtClean="0"/>
            </a:br>
            <a:r>
              <a:rPr lang="en" dirty="0" smtClean="0"/>
              <a:t>Dataset:korean high-way vehicle dataset</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Yogendra Rao M      </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69658" y="113021"/>
            <a:ext cx="3157351" cy="639600"/>
          </a:xfrm>
        </p:spPr>
        <p:txBody>
          <a:bodyPr/>
          <a:lstStyle/>
          <a:p>
            <a:r>
              <a:rPr lang="en-US" altLang="ko-KR" u="sng" dirty="0" smtClean="0"/>
              <a:t>Training details:</a:t>
            </a:r>
            <a:endParaRPr lang="ko-KR" altLang="en-US" u="sng" dirty="0"/>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911" y="752621"/>
            <a:ext cx="4972549" cy="4053254"/>
          </a:xfrm>
          <a:prstGeom prst="rect">
            <a:avLst/>
          </a:prstGeom>
        </p:spPr>
      </p:pic>
    </p:spTree>
    <p:extLst>
      <p:ext uri="{BB962C8B-B14F-4D97-AF65-F5344CB8AC3E}">
        <p14:creationId xmlns:p14="http://schemas.microsoft.com/office/powerpoint/2010/main" val="98062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54063" y="200560"/>
            <a:ext cx="8520600" cy="639600"/>
          </a:xfrm>
        </p:spPr>
        <p:txBody>
          <a:bodyPr/>
          <a:lstStyle/>
          <a:p>
            <a:r>
              <a:rPr lang="en-US" altLang="ko-KR" dirty="0" smtClean="0"/>
              <a:t>Results of training:</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27" y="1019907"/>
            <a:ext cx="4447736" cy="3335802"/>
          </a:xfrm>
          <a:prstGeom prst="rect">
            <a:avLst/>
          </a:prstGeom>
        </p:spPr>
      </p:pic>
      <p:sp>
        <p:nvSpPr>
          <p:cNvPr id="4" name="TextBox 3"/>
          <p:cNvSpPr txBox="1"/>
          <p:nvPr/>
        </p:nvSpPr>
        <p:spPr>
          <a:xfrm>
            <a:off x="1603876" y="4420051"/>
            <a:ext cx="1527982" cy="307777"/>
          </a:xfrm>
          <a:prstGeom prst="rect">
            <a:avLst/>
          </a:prstGeom>
          <a:noFill/>
        </p:spPr>
        <p:txBody>
          <a:bodyPr wrap="none" rtlCol="0">
            <a:spAutoFit/>
          </a:bodyPr>
          <a:lstStyle/>
          <a:p>
            <a:r>
              <a:rPr lang="en-US" altLang="ko-KR" dirty="0" smtClean="0"/>
              <a:t>Confusion Matrix</a:t>
            </a:r>
            <a:endParaRPr lang="ko-KR" altLang="en-US" dirty="0"/>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7643" y="713936"/>
            <a:ext cx="3641773" cy="3641773"/>
          </a:xfrm>
          <a:prstGeom prst="rect">
            <a:avLst/>
          </a:prstGeom>
        </p:spPr>
      </p:pic>
      <p:sp>
        <p:nvSpPr>
          <p:cNvPr id="6" name="TextBox 5"/>
          <p:cNvSpPr txBox="1"/>
          <p:nvPr/>
        </p:nvSpPr>
        <p:spPr>
          <a:xfrm>
            <a:off x="6493178" y="4364501"/>
            <a:ext cx="652743" cy="307777"/>
          </a:xfrm>
          <a:prstGeom prst="rect">
            <a:avLst/>
          </a:prstGeom>
          <a:noFill/>
        </p:spPr>
        <p:txBody>
          <a:bodyPr wrap="none" rtlCol="0">
            <a:spAutoFit/>
          </a:bodyPr>
          <a:lstStyle/>
          <a:p>
            <a:r>
              <a:rPr lang="en-US" altLang="ko-KR" dirty="0" smtClean="0"/>
              <a:t>labels</a:t>
            </a:r>
            <a:endParaRPr lang="ko-KR" altLang="en-US" dirty="0"/>
          </a:p>
        </p:txBody>
      </p:sp>
    </p:spTree>
    <p:extLst>
      <p:ext uri="{BB962C8B-B14F-4D97-AF65-F5344CB8AC3E}">
        <p14:creationId xmlns:p14="http://schemas.microsoft.com/office/powerpoint/2010/main" val="1726319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t="8316"/>
          <a:stretch/>
        </p:blipFill>
        <p:spPr>
          <a:xfrm>
            <a:off x="2239400" y="506438"/>
            <a:ext cx="4313507" cy="3954780"/>
          </a:xfrm>
          <a:prstGeom prst="rect">
            <a:avLst/>
          </a:prstGeom>
        </p:spPr>
      </p:pic>
      <p:sp>
        <p:nvSpPr>
          <p:cNvPr id="4" name="TextBox 3"/>
          <p:cNvSpPr txBox="1"/>
          <p:nvPr/>
        </p:nvSpPr>
        <p:spPr>
          <a:xfrm>
            <a:off x="3764045" y="4470011"/>
            <a:ext cx="1805302" cy="307777"/>
          </a:xfrm>
          <a:prstGeom prst="rect">
            <a:avLst/>
          </a:prstGeom>
          <a:noFill/>
        </p:spPr>
        <p:txBody>
          <a:bodyPr wrap="none" rtlCol="0">
            <a:spAutoFit/>
          </a:bodyPr>
          <a:lstStyle/>
          <a:p>
            <a:r>
              <a:rPr lang="en-US" altLang="ko-KR" dirty="0" smtClean="0"/>
              <a:t>Labels_Correlogram</a:t>
            </a:r>
            <a:endParaRPr lang="ko-KR" altLang="en-US" dirty="0"/>
          </a:p>
        </p:txBody>
      </p:sp>
    </p:spTree>
    <p:extLst>
      <p:ext uri="{BB962C8B-B14F-4D97-AF65-F5344CB8AC3E}">
        <p14:creationId xmlns:p14="http://schemas.microsoft.com/office/powerpoint/2010/main" val="1380715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34488" y="66916"/>
            <a:ext cx="1588805" cy="639600"/>
          </a:xfrm>
        </p:spPr>
        <p:txBody>
          <a:bodyPr/>
          <a:lstStyle/>
          <a:p>
            <a:r>
              <a:rPr lang="en-US" altLang="ko-KR" u="sng" dirty="0" smtClean="0"/>
              <a:t>Graphs:</a:t>
            </a:r>
            <a:endParaRPr lang="ko-KR" altLang="en-US" u="sng"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88" y="911761"/>
            <a:ext cx="4139861" cy="2759907"/>
          </a:xfrm>
          <a:prstGeom prst="rect">
            <a:avLst/>
          </a:prstGeom>
        </p:spPr>
      </p:pic>
      <p:sp>
        <p:nvSpPr>
          <p:cNvPr id="4" name="TextBox 3"/>
          <p:cNvSpPr txBox="1"/>
          <p:nvPr/>
        </p:nvSpPr>
        <p:spPr>
          <a:xfrm>
            <a:off x="1302344" y="3780694"/>
            <a:ext cx="881973" cy="307777"/>
          </a:xfrm>
          <a:prstGeom prst="rect">
            <a:avLst/>
          </a:prstGeom>
          <a:noFill/>
        </p:spPr>
        <p:txBody>
          <a:bodyPr wrap="none" rtlCol="0">
            <a:spAutoFit/>
          </a:bodyPr>
          <a:lstStyle/>
          <a:p>
            <a:r>
              <a:rPr lang="en-US" altLang="ko-KR" dirty="0" smtClean="0"/>
              <a:t>P_Curve</a:t>
            </a:r>
            <a:endParaRPr lang="ko-KR" altLang="en-US" dirty="0"/>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1237" y="987082"/>
            <a:ext cx="3913896" cy="2609264"/>
          </a:xfrm>
          <a:prstGeom prst="rect">
            <a:avLst/>
          </a:prstGeom>
        </p:spPr>
      </p:pic>
      <p:sp>
        <p:nvSpPr>
          <p:cNvPr id="6" name="TextBox 5"/>
          <p:cNvSpPr txBox="1"/>
          <p:nvPr/>
        </p:nvSpPr>
        <p:spPr>
          <a:xfrm>
            <a:off x="5773525" y="3776322"/>
            <a:ext cx="891591" cy="307777"/>
          </a:xfrm>
          <a:prstGeom prst="rect">
            <a:avLst/>
          </a:prstGeom>
          <a:noFill/>
        </p:spPr>
        <p:txBody>
          <a:bodyPr wrap="none" rtlCol="0">
            <a:spAutoFit/>
          </a:bodyPr>
          <a:lstStyle/>
          <a:p>
            <a:r>
              <a:rPr lang="en-US" altLang="ko-KR" dirty="0" smtClean="0"/>
              <a:t>R_Curve</a:t>
            </a:r>
            <a:endParaRPr lang="ko-KR" altLang="en-US" dirty="0"/>
          </a:p>
        </p:txBody>
      </p:sp>
    </p:spTree>
    <p:extLst>
      <p:ext uri="{BB962C8B-B14F-4D97-AF65-F5344CB8AC3E}">
        <p14:creationId xmlns:p14="http://schemas.microsoft.com/office/powerpoint/2010/main" val="1657278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5589" y="137255"/>
            <a:ext cx="8520600" cy="639600"/>
          </a:xfrm>
        </p:spPr>
        <p:txBody>
          <a:bodyPr/>
          <a:lstStyle/>
          <a:p>
            <a:r>
              <a:rPr lang="en-US" altLang="ko-KR" u="sng" dirty="0"/>
              <a:t>Graphs:</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7394" y="991254"/>
            <a:ext cx="4635744" cy="3090496"/>
          </a:xfrm>
          <a:prstGeom prst="rect">
            <a:avLst/>
          </a:prstGeom>
        </p:spPr>
      </p:pic>
      <p:sp>
        <p:nvSpPr>
          <p:cNvPr id="4" name="TextBox 3"/>
          <p:cNvSpPr txBox="1"/>
          <p:nvPr/>
        </p:nvSpPr>
        <p:spPr>
          <a:xfrm>
            <a:off x="3693451" y="4081750"/>
            <a:ext cx="1011815" cy="307777"/>
          </a:xfrm>
          <a:prstGeom prst="rect">
            <a:avLst/>
          </a:prstGeom>
          <a:noFill/>
        </p:spPr>
        <p:txBody>
          <a:bodyPr wrap="none" rtlCol="0">
            <a:spAutoFit/>
          </a:bodyPr>
          <a:lstStyle/>
          <a:p>
            <a:r>
              <a:rPr lang="en-US" altLang="ko-KR" dirty="0" err="1" smtClean="0"/>
              <a:t>PR_Curve</a:t>
            </a:r>
            <a:endParaRPr lang="ko-KR" altLang="en-US" dirty="0"/>
          </a:p>
        </p:txBody>
      </p:sp>
    </p:spTree>
    <p:extLst>
      <p:ext uri="{BB962C8B-B14F-4D97-AF65-F5344CB8AC3E}">
        <p14:creationId xmlns:p14="http://schemas.microsoft.com/office/powerpoint/2010/main" val="282228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0081" y="0"/>
            <a:ext cx="8520600" cy="639600"/>
          </a:xfrm>
        </p:spPr>
        <p:txBody>
          <a:bodyPr/>
          <a:lstStyle/>
          <a:p>
            <a:r>
              <a:rPr lang="en-US" altLang="ko-KR" u="sng" dirty="0" smtClean="0"/>
              <a:t>Results graph:</a:t>
            </a:r>
            <a:endParaRPr lang="ko-KR" altLang="en-US" u="sng"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161" y="740752"/>
            <a:ext cx="8018585" cy="4009293"/>
          </a:xfrm>
          <a:prstGeom prst="rect">
            <a:avLst/>
          </a:prstGeom>
        </p:spPr>
      </p:pic>
    </p:spTree>
    <p:extLst>
      <p:ext uri="{BB962C8B-B14F-4D97-AF65-F5344CB8AC3E}">
        <p14:creationId xmlns:p14="http://schemas.microsoft.com/office/powerpoint/2010/main" val="1743102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4407" y="0"/>
            <a:ext cx="2848708" cy="654148"/>
          </a:xfrm>
        </p:spPr>
        <p:txBody>
          <a:bodyPr/>
          <a:lstStyle/>
          <a:p>
            <a:r>
              <a:rPr lang="en-US" altLang="ko-KR" u="sng" dirty="0" smtClean="0"/>
              <a:t>While training:</a:t>
            </a:r>
            <a:endParaRPr lang="ko-KR" altLang="en-US" u="sng" dirty="0"/>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07" y="703385"/>
            <a:ext cx="4130626" cy="4130626"/>
          </a:xfrm>
          <a:prstGeom prst="rect">
            <a:avLst/>
          </a:prstGeom>
        </p:spPr>
      </p:pic>
      <p:sp>
        <p:nvSpPr>
          <p:cNvPr id="5" name="TextBox 4"/>
          <p:cNvSpPr txBox="1"/>
          <p:nvPr/>
        </p:nvSpPr>
        <p:spPr>
          <a:xfrm>
            <a:off x="1508761" y="4834011"/>
            <a:ext cx="1228221" cy="307777"/>
          </a:xfrm>
          <a:prstGeom prst="rect">
            <a:avLst/>
          </a:prstGeom>
          <a:noFill/>
        </p:spPr>
        <p:txBody>
          <a:bodyPr wrap="none" rtlCol="0">
            <a:spAutoFit/>
          </a:bodyPr>
          <a:lstStyle/>
          <a:p>
            <a:r>
              <a:rPr lang="en-US" altLang="ko-KR" dirty="0" smtClean="0"/>
              <a:t>Train_batch0</a:t>
            </a:r>
            <a:endParaRPr lang="ko-KR" altLang="en-US" dirty="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0570" y="703385"/>
            <a:ext cx="4119196" cy="4119196"/>
          </a:xfrm>
          <a:prstGeom prst="rect">
            <a:avLst/>
          </a:prstGeom>
        </p:spPr>
      </p:pic>
      <p:sp>
        <p:nvSpPr>
          <p:cNvPr id="7" name="TextBox 6"/>
          <p:cNvSpPr txBox="1"/>
          <p:nvPr/>
        </p:nvSpPr>
        <p:spPr>
          <a:xfrm>
            <a:off x="6141721" y="4822581"/>
            <a:ext cx="1228221" cy="307777"/>
          </a:xfrm>
          <a:prstGeom prst="rect">
            <a:avLst/>
          </a:prstGeom>
          <a:noFill/>
        </p:spPr>
        <p:txBody>
          <a:bodyPr wrap="none" rtlCol="0">
            <a:spAutoFit/>
          </a:bodyPr>
          <a:lstStyle/>
          <a:p>
            <a:r>
              <a:rPr lang="en-US" altLang="ko-KR" dirty="0" smtClean="0"/>
              <a:t>Train_batch1</a:t>
            </a:r>
            <a:endParaRPr lang="ko-KR" altLang="en-US" dirty="0"/>
          </a:p>
        </p:txBody>
      </p:sp>
    </p:spTree>
    <p:extLst>
      <p:ext uri="{BB962C8B-B14F-4D97-AF65-F5344CB8AC3E}">
        <p14:creationId xmlns:p14="http://schemas.microsoft.com/office/powerpoint/2010/main" val="4161231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707" y="363123"/>
            <a:ext cx="4231738" cy="4231738"/>
          </a:xfrm>
          <a:prstGeom prst="rect">
            <a:avLst/>
          </a:prstGeom>
        </p:spPr>
      </p:pic>
      <p:sp>
        <p:nvSpPr>
          <p:cNvPr id="4" name="TextBox 3"/>
          <p:cNvSpPr txBox="1"/>
          <p:nvPr/>
        </p:nvSpPr>
        <p:spPr>
          <a:xfrm>
            <a:off x="4010466" y="4710039"/>
            <a:ext cx="1228221" cy="307777"/>
          </a:xfrm>
          <a:prstGeom prst="rect">
            <a:avLst/>
          </a:prstGeom>
          <a:noFill/>
        </p:spPr>
        <p:txBody>
          <a:bodyPr wrap="none" rtlCol="0">
            <a:spAutoFit/>
          </a:bodyPr>
          <a:lstStyle/>
          <a:p>
            <a:r>
              <a:rPr lang="en-US" altLang="ko-KR" dirty="0" smtClean="0"/>
              <a:t>Train_batch2</a:t>
            </a:r>
            <a:endParaRPr lang="ko-KR" altLang="en-US" dirty="0"/>
          </a:p>
        </p:txBody>
      </p:sp>
    </p:spTree>
    <p:extLst>
      <p:ext uri="{BB962C8B-B14F-4D97-AF65-F5344CB8AC3E}">
        <p14:creationId xmlns:p14="http://schemas.microsoft.com/office/powerpoint/2010/main" val="2113148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456" y="161778"/>
            <a:ext cx="8438939" cy="4430443"/>
          </a:xfrm>
          <a:prstGeom prst="rect">
            <a:avLst/>
          </a:prstGeom>
        </p:spPr>
      </p:pic>
      <p:sp>
        <p:nvSpPr>
          <p:cNvPr id="4" name="TextBox 3"/>
          <p:cNvSpPr txBox="1"/>
          <p:nvPr/>
        </p:nvSpPr>
        <p:spPr>
          <a:xfrm>
            <a:off x="4010466" y="4710039"/>
            <a:ext cx="1648208" cy="307777"/>
          </a:xfrm>
          <a:prstGeom prst="rect">
            <a:avLst/>
          </a:prstGeom>
          <a:noFill/>
        </p:spPr>
        <p:txBody>
          <a:bodyPr wrap="none" rtlCol="0">
            <a:spAutoFit/>
          </a:bodyPr>
          <a:lstStyle/>
          <a:p>
            <a:r>
              <a:rPr lang="en-US" altLang="ko-KR" dirty="0" smtClean="0"/>
              <a:t>Val_batch0_labels</a:t>
            </a:r>
            <a:endParaRPr lang="ko-KR" altLang="en-US" dirty="0"/>
          </a:p>
        </p:txBody>
      </p:sp>
    </p:spTree>
    <p:extLst>
      <p:ext uri="{BB962C8B-B14F-4D97-AF65-F5344CB8AC3E}">
        <p14:creationId xmlns:p14="http://schemas.microsoft.com/office/powerpoint/2010/main" val="3566740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10466" y="4710039"/>
            <a:ext cx="1648208" cy="307777"/>
          </a:xfrm>
          <a:prstGeom prst="rect">
            <a:avLst/>
          </a:prstGeom>
          <a:noFill/>
        </p:spPr>
        <p:txBody>
          <a:bodyPr wrap="none" rtlCol="0">
            <a:spAutoFit/>
          </a:bodyPr>
          <a:lstStyle/>
          <a:p>
            <a:r>
              <a:rPr lang="en-US" altLang="ko-KR" dirty="0" smtClean="0"/>
              <a:t>Val_batch1_labels</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76" y="203982"/>
            <a:ext cx="8194430" cy="4302076"/>
          </a:xfrm>
          <a:prstGeom prst="rect">
            <a:avLst/>
          </a:prstGeom>
        </p:spPr>
      </p:pic>
    </p:spTree>
    <p:extLst>
      <p:ext uri="{BB962C8B-B14F-4D97-AF65-F5344CB8AC3E}">
        <p14:creationId xmlns:p14="http://schemas.microsoft.com/office/powerpoint/2010/main" val="3352987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Overview</a:t>
            </a:r>
            <a:endParaRPr/>
          </a:p>
        </p:txBody>
      </p:sp>
      <p:sp>
        <p:nvSpPr>
          <p:cNvPr id="79" name="Google Shape;79;p1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b="1" dirty="0" smtClean="0"/>
              <a:t>YOLO5s model</a:t>
            </a:r>
            <a:endParaRPr lang="en-US" b="1" dirty="0"/>
          </a:p>
          <a:p>
            <a:pPr marL="457200" lvl="0" indent="-342900" algn="l" rtl="0">
              <a:spcBef>
                <a:spcPts val="0"/>
              </a:spcBef>
              <a:spcAft>
                <a:spcPts val="0"/>
              </a:spcAft>
              <a:buSzPts val="1800"/>
              <a:buChar char="●"/>
            </a:pPr>
            <a:r>
              <a:rPr lang="en-US" b="1" dirty="0" smtClean="0"/>
              <a:t>Trained using custom </a:t>
            </a:r>
            <a:r>
              <a:rPr lang="en-US" b="1" dirty="0" err="1" smtClean="0"/>
              <a:t>korean</a:t>
            </a:r>
            <a:r>
              <a:rPr lang="en-US" b="1" dirty="0" smtClean="0"/>
              <a:t> highway dataset</a:t>
            </a:r>
            <a:endParaRPr b="1"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10466" y="4710039"/>
            <a:ext cx="1648208" cy="307777"/>
          </a:xfrm>
          <a:prstGeom prst="rect">
            <a:avLst/>
          </a:prstGeom>
          <a:noFill/>
        </p:spPr>
        <p:txBody>
          <a:bodyPr wrap="none" rtlCol="0">
            <a:spAutoFit/>
          </a:bodyPr>
          <a:lstStyle/>
          <a:p>
            <a:r>
              <a:rPr lang="en-US" altLang="ko-KR" dirty="0" smtClean="0"/>
              <a:t>Val_batch2_labels</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92" y="136983"/>
            <a:ext cx="8588326" cy="4508871"/>
          </a:xfrm>
          <a:prstGeom prst="rect">
            <a:avLst/>
          </a:prstGeom>
        </p:spPr>
      </p:pic>
    </p:spTree>
    <p:extLst>
      <p:ext uri="{BB962C8B-B14F-4D97-AF65-F5344CB8AC3E}">
        <p14:creationId xmlns:p14="http://schemas.microsoft.com/office/powerpoint/2010/main" val="1720473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10466" y="4710039"/>
            <a:ext cx="1955985" cy="307777"/>
          </a:xfrm>
          <a:prstGeom prst="rect">
            <a:avLst/>
          </a:prstGeom>
          <a:noFill/>
        </p:spPr>
        <p:txBody>
          <a:bodyPr wrap="none" rtlCol="0">
            <a:spAutoFit/>
          </a:bodyPr>
          <a:lstStyle/>
          <a:p>
            <a:r>
              <a:rPr lang="en-US" altLang="ko-KR" dirty="0" smtClean="0"/>
              <a:t>Val_batch0_prediction</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965" y="112542"/>
            <a:ext cx="8608088" cy="4519246"/>
          </a:xfrm>
          <a:prstGeom prst="rect">
            <a:avLst/>
          </a:prstGeom>
        </p:spPr>
      </p:pic>
    </p:spTree>
    <p:extLst>
      <p:ext uri="{BB962C8B-B14F-4D97-AF65-F5344CB8AC3E}">
        <p14:creationId xmlns:p14="http://schemas.microsoft.com/office/powerpoint/2010/main" val="2863317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10466" y="4710039"/>
            <a:ext cx="1955985" cy="307777"/>
          </a:xfrm>
          <a:prstGeom prst="rect">
            <a:avLst/>
          </a:prstGeom>
          <a:noFill/>
        </p:spPr>
        <p:txBody>
          <a:bodyPr wrap="none" rtlCol="0">
            <a:spAutoFit/>
          </a:bodyPr>
          <a:lstStyle/>
          <a:p>
            <a:r>
              <a:rPr lang="en-US" altLang="ko-KR" dirty="0" smtClean="0"/>
              <a:t>Val_batch1_prediction</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9" y="131005"/>
            <a:ext cx="8721969" cy="4579034"/>
          </a:xfrm>
          <a:prstGeom prst="rect">
            <a:avLst/>
          </a:prstGeom>
        </p:spPr>
      </p:pic>
    </p:spTree>
    <p:extLst>
      <p:ext uri="{BB962C8B-B14F-4D97-AF65-F5344CB8AC3E}">
        <p14:creationId xmlns:p14="http://schemas.microsoft.com/office/powerpoint/2010/main" val="2616461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10466" y="4710039"/>
            <a:ext cx="1955985" cy="307777"/>
          </a:xfrm>
          <a:prstGeom prst="rect">
            <a:avLst/>
          </a:prstGeom>
          <a:noFill/>
        </p:spPr>
        <p:txBody>
          <a:bodyPr wrap="none" rtlCol="0">
            <a:spAutoFit/>
          </a:bodyPr>
          <a:lstStyle/>
          <a:p>
            <a:r>
              <a:rPr lang="en-US" altLang="ko-KR" dirty="0" smtClean="0"/>
              <a:t>Val_batch2_prediction</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792" y="206092"/>
            <a:ext cx="8461718" cy="4442402"/>
          </a:xfrm>
          <a:prstGeom prst="rect">
            <a:avLst/>
          </a:prstGeom>
        </p:spPr>
      </p:pic>
    </p:spTree>
    <p:extLst>
      <p:ext uri="{BB962C8B-B14F-4D97-AF65-F5344CB8AC3E}">
        <p14:creationId xmlns:p14="http://schemas.microsoft.com/office/powerpoint/2010/main" val="1265104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1184" y="0"/>
            <a:ext cx="2868964" cy="481433"/>
          </a:xfrm>
        </p:spPr>
        <p:txBody>
          <a:bodyPr/>
          <a:lstStyle/>
          <a:p>
            <a:r>
              <a:rPr lang="en-US" altLang="ko-KR" u="sng" dirty="0" smtClean="0"/>
              <a:t>Metric_Graphs:</a:t>
            </a:r>
            <a:endParaRPr lang="ko-KR" altLang="en-US" u="sng"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2081" y="700743"/>
            <a:ext cx="4065566" cy="2032783"/>
          </a:xfrm>
          <a:prstGeom prst="rect">
            <a:avLst/>
          </a:prstGeom>
        </p:spPr>
      </p:pic>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55" y="721845"/>
            <a:ext cx="3944230" cy="1972115"/>
          </a:xfrm>
          <a:prstGeom prst="rect">
            <a:avLst/>
          </a:prstGeom>
        </p:spPr>
      </p:pic>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185" y="2934372"/>
            <a:ext cx="4056770" cy="2028385"/>
          </a:xfrm>
          <a:prstGeom prst="rect">
            <a:avLst/>
          </a:prstGeom>
        </p:spPr>
      </p:pic>
      <p:pic>
        <p:nvPicPr>
          <p:cNvPr id="6" name="그림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2081" y="2934371"/>
            <a:ext cx="4056770" cy="2028385"/>
          </a:xfrm>
          <a:prstGeom prst="rect">
            <a:avLst/>
          </a:prstGeom>
        </p:spPr>
      </p:pic>
    </p:spTree>
    <p:extLst>
      <p:ext uri="{BB962C8B-B14F-4D97-AF65-F5344CB8AC3E}">
        <p14:creationId xmlns:p14="http://schemas.microsoft.com/office/powerpoint/2010/main" val="1207394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1184" y="0"/>
            <a:ext cx="2868964" cy="481433"/>
          </a:xfrm>
        </p:spPr>
        <p:txBody>
          <a:bodyPr/>
          <a:lstStyle/>
          <a:p>
            <a:r>
              <a:rPr lang="en-US" altLang="ko-KR" u="sng" dirty="0" smtClean="0"/>
              <a:t>Metric_Graphs:</a:t>
            </a:r>
            <a:endParaRPr lang="ko-KR" altLang="en-US" u="sng" dirty="0"/>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18" y="651509"/>
            <a:ext cx="4000497" cy="2000249"/>
          </a:xfrm>
          <a:prstGeom prst="rect">
            <a:avLst/>
          </a:prstGeom>
        </p:spPr>
      </p:pic>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2086" y="651509"/>
            <a:ext cx="4129638" cy="2064819"/>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710" y="2821834"/>
            <a:ext cx="4234376" cy="2117188"/>
          </a:xfrm>
          <a:prstGeom prst="rect">
            <a:avLst/>
          </a:prstGeom>
        </p:spPr>
      </p:pic>
      <p:pic>
        <p:nvPicPr>
          <p:cNvPr id="10" name="그림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3526" y="2727757"/>
            <a:ext cx="4422530" cy="2211265"/>
          </a:xfrm>
          <a:prstGeom prst="rect">
            <a:avLst/>
          </a:prstGeom>
        </p:spPr>
      </p:pic>
    </p:spTree>
    <p:extLst>
      <p:ext uri="{BB962C8B-B14F-4D97-AF65-F5344CB8AC3E}">
        <p14:creationId xmlns:p14="http://schemas.microsoft.com/office/powerpoint/2010/main" val="1940679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83" y="229479"/>
            <a:ext cx="4239650" cy="2119825"/>
          </a:xfrm>
          <a:prstGeom prst="rect">
            <a:avLst/>
          </a:prstGeom>
        </p:spPr>
      </p:pic>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4733" y="229479"/>
            <a:ext cx="4464733" cy="2232367"/>
          </a:xfrm>
          <a:prstGeom prst="rect">
            <a:avLst/>
          </a:prstGeom>
        </p:spPr>
      </p:pic>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083" y="2665827"/>
            <a:ext cx="4382086" cy="2191043"/>
          </a:xfrm>
          <a:prstGeom prst="rect">
            <a:avLst/>
          </a:prstGeom>
        </p:spPr>
      </p:pic>
      <p:pic>
        <p:nvPicPr>
          <p:cNvPr id="6" name="그림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7507" y="2730890"/>
            <a:ext cx="4251959" cy="2125980"/>
          </a:xfrm>
          <a:prstGeom prst="rect">
            <a:avLst/>
          </a:prstGeom>
        </p:spPr>
      </p:pic>
    </p:spTree>
    <p:extLst>
      <p:ext uri="{BB962C8B-B14F-4D97-AF65-F5344CB8AC3E}">
        <p14:creationId xmlns:p14="http://schemas.microsoft.com/office/powerpoint/2010/main" val="1285092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408" y="672613"/>
            <a:ext cx="4985238" cy="2492619"/>
          </a:xfrm>
          <a:prstGeom prst="rect">
            <a:avLst/>
          </a:prstGeom>
        </p:spPr>
      </p:pic>
    </p:spTree>
    <p:extLst>
      <p:ext uri="{BB962C8B-B14F-4D97-AF65-F5344CB8AC3E}">
        <p14:creationId xmlns:p14="http://schemas.microsoft.com/office/powerpoint/2010/main" val="3149847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4697765" cy="639600"/>
          </a:xfrm>
        </p:spPr>
        <p:txBody>
          <a:bodyPr/>
          <a:lstStyle/>
          <a:p>
            <a:r>
              <a:rPr lang="en-US" altLang="ko-KR" u="sng" dirty="0" smtClean="0"/>
              <a:t>Object detection results:</a:t>
            </a:r>
            <a:endParaRPr lang="ko-KR" altLang="en-US" u="sng"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402" y="757897"/>
            <a:ext cx="8008872" cy="4204658"/>
          </a:xfrm>
          <a:prstGeom prst="rect">
            <a:avLst/>
          </a:prstGeom>
        </p:spPr>
      </p:pic>
    </p:spTree>
    <p:extLst>
      <p:ext uri="{BB962C8B-B14F-4D97-AF65-F5344CB8AC3E}">
        <p14:creationId xmlns:p14="http://schemas.microsoft.com/office/powerpoint/2010/main" val="3001622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450"/>
            <a:ext cx="9144000" cy="4800600"/>
          </a:xfrm>
          <a:prstGeom prst="rect">
            <a:avLst/>
          </a:prstGeom>
        </p:spPr>
      </p:pic>
    </p:spTree>
    <p:extLst>
      <p:ext uri="{BB962C8B-B14F-4D97-AF65-F5344CB8AC3E}">
        <p14:creationId xmlns:p14="http://schemas.microsoft.com/office/powerpoint/2010/main" val="3284785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457200" lvl="0" indent="-342900" algn="r">
              <a:buSzPts val="1800"/>
              <a:buChar char="●"/>
            </a:pPr>
            <a:r>
              <a:rPr lang="en" dirty="0"/>
              <a:t>			</a:t>
            </a:r>
            <a:r>
              <a:rPr lang="en-US" altLang="ko-KR" dirty="0" smtClean="0"/>
              <a:t>Train custom data</a:t>
            </a:r>
            <a:r>
              <a:rPr lang="en-US" altLang="ko-KR" dirty="0"/>
              <a:t/>
            </a:r>
            <a:br>
              <a:rPr lang="en-US" altLang="ko-KR" dirty="0"/>
            </a:br>
            <a:endParaRPr sz="18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70" y="347296"/>
            <a:ext cx="8207829" cy="4309110"/>
          </a:xfrm>
          <a:prstGeom prst="rect">
            <a:avLst/>
          </a:prstGeom>
        </p:spPr>
      </p:pic>
    </p:spTree>
    <p:extLst>
      <p:ext uri="{BB962C8B-B14F-4D97-AF65-F5344CB8AC3E}">
        <p14:creationId xmlns:p14="http://schemas.microsoft.com/office/powerpoint/2010/main" val="3564580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1"/>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2" name="제목 1"/>
          <p:cNvSpPr>
            <a:spLocks noGrp="1"/>
          </p:cNvSpPr>
          <p:nvPr>
            <p:ph type="title"/>
          </p:nvPr>
        </p:nvSpPr>
        <p:spPr>
          <a:xfrm>
            <a:off x="0" y="0"/>
            <a:ext cx="9144000" cy="2855742"/>
          </a:xfrm>
        </p:spPr>
        <p:txBody>
          <a:bodyPr/>
          <a:lstStyle/>
          <a:p>
            <a:pPr algn="ctr"/>
            <a:r>
              <a:rPr lang="en-US" altLang="ko-KR" sz="2400" dirty="0" smtClean="0">
                <a:latin typeface="Garamond" panose="02020404030301010803" pitchFamily="18" charset="0"/>
              </a:rPr>
              <a:t> </a:t>
            </a:r>
            <a:r>
              <a:rPr lang="en-US" altLang="ko-KR" sz="2800" u="sng" dirty="0" smtClean="0">
                <a:latin typeface="Garamond" panose="02020404030301010803" pitchFamily="18" charset="0"/>
              </a:rPr>
              <a:t>Train custom data</a:t>
            </a:r>
            <a:r>
              <a:rPr lang="en-US" altLang="ko-KR" sz="2400" dirty="0" smtClean="0">
                <a:latin typeface="Garamond" panose="02020404030301010803" pitchFamily="18" charset="0"/>
              </a:rPr>
              <a:t/>
            </a:r>
            <a:br>
              <a:rPr lang="en-US" altLang="ko-KR" sz="2400" dirty="0" smtClean="0">
                <a:latin typeface="Garamond" panose="02020404030301010803" pitchFamily="18" charset="0"/>
              </a:rPr>
            </a:br>
            <a:r>
              <a:rPr lang="en-US" altLang="ko-KR" sz="2400" dirty="0" smtClean="0">
                <a:latin typeface="Garamond" panose="02020404030301010803" pitchFamily="18" charset="0"/>
              </a:rPr>
              <a:t/>
            </a:r>
            <a:br>
              <a:rPr lang="en-US" altLang="ko-KR" sz="2400" dirty="0" smtClean="0">
                <a:latin typeface="Garamond" panose="02020404030301010803" pitchFamily="18" charset="0"/>
              </a:rPr>
            </a:br>
            <a:r>
              <a:rPr lang="en-US" altLang="ko-KR" sz="1950" dirty="0">
                <a:latin typeface="Palatino Linotype" panose="02040502050505030304" pitchFamily="18" charset="0"/>
              </a:rPr>
              <a:t>1</a:t>
            </a:r>
            <a:r>
              <a:rPr lang="en-US" altLang="ko-KR" sz="1950" b="0" dirty="0">
                <a:latin typeface="Palatino Linotype" panose="02040502050505030304" pitchFamily="18" charset="0"/>
              </a:rPr>
              <a:t>. Clone repo and install requirements.txt in a Python&gt;=3.6.0 environment, including </a:t>
            </a:r>
            <a:r>
              <a:rPr lang="en-US" altLang="ko-KR" sz="1950" dirty="0" smtClean="0">
                <a:latin typeface="Palatino Linotype" panose="02040502050505030304" pitchFamily="18" charset="0"/>
              </a:rPr>
              <a:t>PyTorch &gt;= 1.7</a:t>
            </a:r>
            <a:r>
              <a:rPr lang="en-US" altLang="ko-KR" sz="1950" b="0" dirty="0">
                <a:latin typeface="Palatino Linotype" panose="02040502050505030304" pitchFamily="18" charset="0"/>
              </a:rPr>
              <a:t>. Models and datasets download automatically from the latest YOLOv5 release</a:t>
            </a:r>
            <a:r>
              <a:rPr lang="en-US" altLang="ko-KR" sz="1950" b="0" dirty="0" smtClean="0">
                <a:latin typeface="Palatino Linotype" panose="02040502050505030304" pitchFamily="18" charset="0"/>
              </a:rPr>
              <a:t>.</a:t>
            </a:r>
            <a:br>
              <a:rPr lang="en-US" altLang="ko-KR" sz="1950" b="0" dirty="0" smtClean="0">
                <a:latin typeface="Palatino Linotype" panose="02040502050505030304" pitchFamily="18" charset="0"/>
              </a:rPr>
            </a:br>
            <a:r>
              <a:rPr lang="en-US" altLang="ko-KR" sz="1950" b="0" dirty="0">
                <a:latin typeface="Palatino Linotype" panose="02040502050505030304" pitchFamily="18" charset="0"/>
              </a:rPr>
              <a:t/>
            </a:r>
            <a:br>
              <a:rPr lang="en-US" altLang="ko-KR" sz="1950" b="0" dirty="0">
                <a:latin typeface="Palatino Linotype" panose="02040502050505030304" pitchFamily="18" charset="0"/>
              </a:rPr>
            </a:br>
            <a:r>
              <a:rPr lang="en-US" altLang="ko-KR" sz="1950" b="0" dirty="0" smtClean="0">
                <a:latin typeface="Palatino Linotype" panose="02040502050505030304" pitchFamily="18" charset="0"/>
              </a:rPr>
              <a:t/>
            </a:r>
            <a:br>
              <a:rPr lang="en-US" altLang="ko-KR" sz="1950" b="0" dirty="0" smtClean="0">
                <a:latin typeface="Palatino Linotype" panose="02040502050505030304" pitchFamily="18" charset="0"/>
              </a:rPr>
            </a:br>
            <a:r>
              <a:rPr lang="en-US" altLang="ko-KR" sz="1950" b="0" dirty="0" smtClean="0">
                <a:latin typeface="Palatino Linotype" panose="02040502050505030304" pitchFamily="18" charset="0"/>
              </a:rPr>
              <a:t> </a:t>
            </a:r>
            <a:br>
              <a:rPr lang="en-US" altLang="ko-KR" sz="1950" b="0" dirty="0" smtClean="0">
                <a:latin typeface="Palatino Linotype" panose="02040502050505030304" pitchFamily="18" charset="0"/>
              </a:rPr>
            </a:br>
            <a:r>
              <a:rPr lang="en-US" altLang="ko-KR" sz="1950" b="0" dirty="0" smtClean="0">
                <a:latin typeface="Palatino Linotype" panose="02040502050505030304" pitchFamily="18" charset="0"/>
              </a:rPr>
              <a:t/>
            </a:r>
            <a:br>
              <a:rPr lang="en-US" altLang="ko-KR" sz="1950" b="0" dirty="0" smtClean="0">
                <a:latin typeface="Palatino Linotype" panose="02040502050505030304" pitchFamily="18" charset="0"/>
              </a:rPr>
            </a:br>
            <a:r>
              <a:rPr lang="en-US" altLang="ko-KR" sz="1950" b="0" dirty="0">
                <a:latin typeface="Palatino Linotype" panose="02040502050505030304" pitchFamily="18" charset="0"/>
              </a:rPr>
              <a:t/>
            </a:r>
            <a:br>
              <a:rPr lang="en-US" altLang="ko-KR" sz="1950" b="0" dirty="0">
                <a:latin typeface="Palatino Linotype" panose="02040502050505030304" pitchFamily="18" charset="0"/>
              </a:rPr>
            </a:br>
            <a:r>
              <a:rPr lang="en-US" altLang="ko-KR" sz="1950" dirty="0" smtClean="0">
                <a:latin typeface="Palatino Linotype" panose="02040502050505030304" pitchFamily="18" charset="0"/>
              </a:rPr>
              <a:t>2</a:t>
            </a:r>
            <a:r>
              <a:rPr lang="en-US" altLang="ko-KR" sz="1950" dirty="0">
                <a:latin typeface="Palatino Linotype" panose="02040502050505030304" pitchFamily="18" charset="0"/>
              </a:rPr>
              <a:t>. </a:t>
            </a:r>
            <a:r>
              <a:rPr lang="en-US" altLang="ko-KR" sz="1950" dirty="0" smtClean="0">
                <a:latin typeface="Palatino Linotype" panose="02040502050505030304" pitchFamily="18" charset="0"/>
              </a:rPr>
              <a:t> </a:t>
            </a:r>
            <a:r>
              <a:rPr lang="en-US" altLang="ko-KR" sz="1950" b="0" dirty="0" smtClean="0">
                <a:latin typeface="Palatino Linotype" panose="02040502050505030304" pitchFamily="18" charset="0"/>
              </a:rPr>
              <a:t>To train custom data, it needs </a:t>
            </a:r>
            <a:br>
              <a:rPr lang="en-US" altLang="ko-KR" sz="1950" b="0" dirty="0" smtClean="0">
                <a:latin typeface="Palatino Linotype" panose="02040502050505030304" pitchFamily="18" charset="0"/>
              </a:rPr>
            </a:br>
            <a:r>
              <a:rPr lang="en-US" altLang="ko-KR" sz="1950" dirty="0" smtClean="0">
                <a:latin typeface="Palatino Linotype" panose="02040502050505030304" pitchFamily="18" charset="0"/>
              </a:rPr>
              <a:t>(a).</a:t>
            </a:r>
            <a:r>
              <a:rPr lang="en-US" altLang="ko-KR" sz="1950" b="0" dirty="0" smtClean="0">
                <a:latin typeface="Palatino Linotype" panose="02040502050505030304" pitchFamily="18" charset="0"/>
              </a:rPr>
              <a:t>Create dataset.yaml</a:t>
            </a:r>
            <a:r>
              <a:rPr lang="en-US" altLang="ko-KR" sz="1950" dirty="0" smtClean="0">
                <a:latin typeface="Palatino Linotype" panose="02040502050505030304" pitchFamily="18" charset="0"/>
              </a:rPr>
              <a:t/>
            </a:r>
            <a:br>
              <a:rPr lang="en-US" altLang="ko-KR" sz="1950" dirty="0" smtClean="0">
                <a:latin typeface="Palatino Linotype" panose="02040502050505030304" pitchFamily="18" charset="0"/>
              </a:rPr>
            </a:br>
            <a:r>
              <a:rPr lang="en-US" altLang="ko-KR" sz="1950" dirty="0" smtClean="0">
                <a:latin typeface="Palatino Linotype" panose="02040502050505030304" pitchFamily="18" charset="0"/>
              </a:rPr>
              <a:t>(b).</a:t>
            </a:r>
            <a:r>
              <a:rPr lang="en-US" altLang="ko-KR" sz="1950" b="0" dirty="0" smtClean="0">
                <a:latin typeface="Palatino Linotype" panose="02040502050505030304" pitchFamily="18" charset="0"/>
              </a:rPr>
              <a:t>Create labels</a:t>
            </a:r>
            <a:endParaRPr lang="ko-KR" altLang="en-US" sz="1950" b="0" dirty="0">
              <a:latin typeface="Palatino Linotype" panose="02040502050505030304" pitchFamily="18" charset="0"/>
            </a:endParaRPr>
          </a:p>
        </p:txBody>
      </p:sp>
      <p:pic>
        <p:nvPicPr>
          <p:cNvPr id="4" name="그림 3"/>
          <p:cNvPicPr>
            <a:picLocks noChangeAspect="1"/>
          </p:cNvPicPr>
          <p:nvPr/>
        </p:nvPicPr>
        <p:blipFill>
          <a:blip r:embed="rId3"/>
          <a:stretch>
            <a:fillRect/>
          </a:stretch>
        </p:blipFill>
        <p:spPr>
          <a:xfrm>
            <a:off x="2481262" y="1922292"/>
            <a:ext cx="4181475" cy="93345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4325815" cy="639600"/>
          </a:xfrm>
        </p:spPr>
        <p:txBody>
          <a:bodyPr/>
          <a:lstStyle/>
          <a:p>
            <a:r>
              <a:rPr lang="en-US" altLang="ko-KR" u="sng" dirty="0" smtClean="0"/>
              <a:t>1.Create dataset.yaml</a:t>
            </a:r>
            <a:endParaRPr lang="ko-KR" altLang="en-US" u="sng" dirty="0"/>
          </a:p>
        </p:txBody>
      </p:sp>
      <p:sp>
        <p:nvSpPr>
          <p:cNvPr id="3" name="제목 1"/>
          <p:cNvSpPr txBox="1">
            <a:spLocks/>
          </p:cNvSpPr>
          <p:nvPr/>
        </p:nvSpPr>
        <p:spPr>
          <a:xfrm>
            <a:off x="211017" y="808892"/>
            <a:ext cx="8482818" cy="38334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lgn="just"/>
            <a:r>
              <a:rPr lang="en-US" altLang="ko-KR" sz="1950" dirty="0" smtClean="0">
                <a:latin typeface="Palatino Linotype" panose="02040502050505030304" pitchFamily="18" charset="0"/>
              </a:rPr>
              <a:t>It is created in notepad with the .</a:t>
            </a:r>
            <a:r>
              <a:rPr lang="en-US" altLang="ko-KR" sz="1950" dirty="0" err="1" smtClean="0">
                <a:latin typeface="Palatino Linotype" panose="02040502050505030304" pitchFamily="18" charset="0"/>
              </a:rPr>
              <a:t>yaml</a:t>
            </a:r>
            <a:r>
              <a:rPr lang="en-US" altLang="ko-KR" sz="1950" dirty="0" smtClean="0">
                <a:latin typeface="Palatino Linotype" panose="02040502050505030304" pitchFamily="18" charset="0"/>
              </a:rPr>
              <a:t> </a:t>
            </a:r>
            <a:r>
              <a:rPr lang="en-US" altLang="ko-KR" sz="1950" dirty="0" err="1" smtClean="0">
                <a:latin typeface="Palatino Linotype" panose="02040502050505030304" pitchFamily="18" charset="0"/>
              </a:rPr>
              <a:t>extenstion</a:t>
            </a:r>
            <a:r>
              <a:rPr lang="en-US" altLang="ko-KR" sz="1950" dirty="0" smtClean="0">
                <a:latin typeface="Palatino Linotype" panose="02040502050505030304" pitchFamily="18" charset="0"/>
              </a:rPr>
              <a:t>.</a:t>
            </a:r>
          </a:p>
          <a:p>
            <a:pPr algn="just"/>
            <a:r>
              <a:rPr lang="en-US" altLang="ko-KR" sz="1950" b="0" dirty="0" smtClean="0">
                <a:latin typeface="Palatino Linotype" panose="02040502050505030304" pitchFamily="18" charset="0"/>
              </a:rPr>
              <a:t># </a:t>
            </a:r>
            <a:r>
              <a:rPr lang="en-US" altLang="ko-KR" sz="1950" b="0" dirty="0">
                <a:latin typeface="Palatino Linotype" panose="02040502050505030304" pitchFamily="18" charset="0"/>
              </a:rPr>
              <a:t>Train/</a:t>
            </a:r>
            <a:r>
              <a:rPr lang="en-US" altLang="ko-KR" sz="1950" b="0" dirty="0" err="1">
                <a:latin typeface="Palatino Linotype" panose="02040502050505030304" pitchFamily="18" charset="0"/>
              </a:rPr>
              <a:t>val</a:t>
            </a:r>
            <a:r>
              <a:rPr lang="en-US" altLang="ko-KR" sz="1950" b="0" dirty="0">
                <a:latin typeface="Palatino Linotype" panose="02040502050505030304" pitchFamily="18" charset="0"/>
              </a:rPr>
              <a:t>/test sets as 1) </a:t>
            </a:r>
            <a:r>
              <a:rPr lang="en-US" altLang="ko-KR" sz="1950" b="0" dirty="0" err="1">
                <a:latin typeface="Palatino Linotype" panose="02040502050505030304" pitchFamily="18" charset="0"/>
              </a:rPr>
              <a:t>dir</a:t>
            </a:r>
            <a:r>
              <a:rPr lang="en-US" altLang="ko-KR" sz="1950" b="0" dirty="0">
                <a:latin typeface="Palatino Linotype" panose="02040502050505030304" pitchFamily="18" charset="0"/>
              </a:rPr>
              <a:t>: path/to/</a:t>
            </a:r>
            <a:r>
              <a:rPr lang="en-US" altLang="ko-KR" sz="1950" b="0" dirty="0" err="1">
                <a:latin typeface="Palatino Linotype" panose="02040502050505030304" pitchFamily="18" charset="0"/>
              </a:rPr>
              <a:t>imgs</a:t>
            </a:r>
            <a:r>
              <a:rPr lang="en-US" altLang="ko-KR" sz="1950" b="0" dirty="0">
                <a:latin typeface="Palatino Linotype" panose="02040502050505030304" pitchFamily="18" charset="0"/>
              </a:rPr>
              <a:t>, 2) file: path/to/imgs.txt, or 3) list: [path/to/imgs1, path/to/imgs2, </a:t>
            </a:r>
            <a:r>
              <a:rPr lang="en-US" altLang="ko-KR" sz="1950" b="0" dirty="0" smtClean="0">
                <a:latin typeface="Palatino Linotype" panose="02040502050505030304" pitchFamily="18" charset="0"/>
              </a:rPr>
              <a:t>..]</a:t>
            </a:r>
          </a:p>
          <a:p>
            <a:pPr algn="just"/>
            <a:endParaRPr lang="en-US" altLang="ko-KR" sz="1950" b="0" dirty="0">
              <a:latin typeface="Palatino Linotype" panose="02040502050505030304" pitchFamily="18" charset="0"/>
            </a:endParaRPr>
          </a:p>
          <a:p>
            <a:pPr algn="just"/>
            <a:r>
              <a:rPr lang="en-US" altLang="ko-KR" sz="1950" b="0" dirty="0">
                <a:latin typeface="Palatino Linotype" panose="02040502050505030304" pitchFamily="18" charset="0"/>
              </a:rPr>
              <a:t>path: ../Vehicle dataset_03/</a:t>
            </a:r>
            <a:r>
              <a:rPr lang="en-US" altLang="ko-KR" sz="1950" b="0" dirty="0" err="1">
                <a:latin typeface="Palatino Linotype" panose="02040502050505030304" pitchFamily="18" charset="0"/>
              </a:rPr>
              <a:t>vehicle_dataset</a:t>
            </a:r>
            <a:r>
              <a:rPr lang="en-US" altLang="ko-KR" sz="1950" b="0" dirty="0">
                <a:latin typeface="Palatino Linotype" panose="02040502050505030304" pitchFamily="18" charset="0"/>
              </a:rPr>
              <a:t>  # dataset root </a:t>
            </a:r>
            <a:r>
              <a:rPr lang="en-US" altLang="ko-KR" sz="1950" b="0" dirty="0" err="1">
                <a:latin typeface="Palatino Linotype" panose="02040502050505030304" pitchFamily="18" charset="0"/>
              </a:rPr>
              <a:t>dir</a:t>
            </a:r>
            <a:endParaRPr lang="en-US" altLang="ko-KR" sz="1950" b="0" dirty="0">
              <a:latin typeface="Palatino Linotype" panose="02040502050505030304" pitchFamily="18" charset="0"/>
            </a:endParaRPr>
          </a:p>
          <a:p>
            <a:pPr algn="just"/>
            <a:r>
              <a:rPr lang="en-US" altLang="ko-KR" sz="1950" b="0" dirty="0">
                <a:latin typeface="Palatino Linotype" panose="02040502050505030304" pitchFamily="18" charset="0"/>
              </a:rPr>
              <a:t>train: images # train images (relative to 'path') 128 images</a:t>
            </a:r>
          </a:p>
          <a:p>
            <a:pPr algn="just"/>
            <a:r>
              <a:rPr lang="en-US" altLang="ko-KR" sz="1950" b="0" dirty="0" err="1">
                <a:latin typeface="Palatino Linotype" panose="02040502050505030304" pitchFamily="18" charset="0"/>
              </a:rPr>
              <a:t>val</a:t>
            </a:r>
            <a:r>
              <a:rPr lang="en-US" altLang="ko-KR" sz="1950" b="0" dirty="0">
                <a:latin typeface="Palatino Linotype" panose="02040502050505030304" pitchFamily="18" charset="0"/>
              </a:rPr>
              <a:t>: images  # </a:t>
            </a:r>
            <a:r>
              <a:rPr lang="en-US" altLang="ko-KR" sz="1950" b="0" dirty="0" err="1">
                <a:latin typeface="Palatino Linotype" panose="02040502050505030304" pitchFamily="18" charset="0"/>
              </a:rPr>
              <a:t>val</a:t>
            </a:r>
            <a:r>
              <a:rPr lang="en-US" altLang="ko-KR" sz="1950" b="0" dirty="0">
                <a:latin typeface="Palatino Linotype" panose="02040502050505030304" pitchFamily="18" charset="0"/>
              </a:rPr>
              <a:t> images (relative to 'path') 128 images</a:t>
            </a:r>
          </a:p>
          <a:p>
            <a:pPr algn="just"/>
            <a:r>
              <a:rPr lang="en-US" altLang="ko-KR" sz="1950" b="0" dirty="0">
                <a:latin typeface="Palatino Linotype" panose="02040502050505030304" pitchFamily="18" charset="0"/>
              </a:rPr>
              <a:t>test:  # test images (optional)</a:t>
            </a:r>
          </a:p>
          <a:p>
            <a:pPr algn="just"/>
            <a:endParaRPr lang="en-US" altLang="ko-KR" sz="1950" b="0" dirty="0">
              <a:latin typeface="Palatino Linotype" panose="02040502050505030304" pitchFamily="18" charset="0"/>
            </a:endParaRPr>
          </a:p>
          <a:p>
            <a:pPr algn="just"/>
            <a:r>
              <a:rPr lang="en-US" altLang="ko-KR" sz="1950" b="0" dirty="0">
                <a:latin typeface="Palatino Linotype" panose="02040502050505030304" pitchFamily="18" charset="0"/>
              </a:rPr>
              <a:t># Classes</a:t>
            </a:r>
          </a:p>
          <a:p>
            <a:pPr algn="just"/>
            <a:r>
              <a:rPr lang="en-US" altLang="ko-KR" sz="1950" b="0" dirty="0" err="1">
                <a:latin typeface="Palatino Linotype" panose="02040502050505030304" pitchFamily="18" charset="0"/>
              </a:rPr>
              <a:t>nc</a:t>
            </a:r>
            <a:r>
              <a:rPr lang="en-US" altLang="ko-KR" sz="1950" b="0" dirty="0">
                <a:latin typeface="Palatino Linotype" panose="02040502050505030304" pitchFamily="18" charset="0"/>
              </a:rPr>
              <a:t>: 4 # number of classes</a:t>
            </a:r>
          </a:p>
          <a:p>
            <a:pPr algn="just"/>
            <a:r>
              <a:rPr lang="en-US" altLang="ko-KR" sz="1950" b="0" dirty="0">
                <a:latin typeface="Palatino Linotype" panose="02040502050505030304" pitchFamily="18" charset="0"/>
              </a:rPr>
              <a:t>names: ['Car', 'Truck', '</a:t>
            </a:r>
            <a:r>
              <a:rPr lang="en-US" altLang="ko-KR" sz="1950" b="0" dirty="0" err="1">
                <a:latin typeface="Palatino Linotype" panose="02040502050505030304" pitchFamily="18" charset="0"/>
              </a:rPr>
              <a:t>Speed_limit</a:t>
            </a:r>
            <a:r>
              <a:rPr lang="en-US" altLang="ko-KR" sz="1950" b="0" dirty="0">
                <a:latin typeface="Palatino Linotype" panose="02040502050505030304" pitchFamily="18" charset="0"/>
              </a:rPr>
              <a:t> sign', '</a:t>
            </a:r>
            <a:r>
              <a:rPr lang="en-US" altLang="ko-KR" sz="1950" b="0" dirty="0" err="1">
                <a:latin typeface="Palatino Linotype" panose="02040502050505030304" pitchFamily="18" charset="0"/>
              </a:rPr>
              <a:t>Traffic_sign</a:t>
            </a:r>
            <a:r>
              <a:rPr lang="en-US" altLang="ko-KR" sz="1950" b="0" dirty="0">
                <a:latin typeface="Palatino Linotype" panose="02040502050505030304" pitchFamily="18" charset="0"/>
              </a:rPr>
              <a:t>']  # class names</a:t>
            </a:r>
            <a:endParaRPr lang="ko-KR" altLang="en-US" sz="1950" b="0" dirty="0">
              <a:latin typeface="Palatino Linotype" panose="02040502050505030304" pitchFamily="18" charset="0"/>
            </a:endParaRPr>
          </a:p>
        </p:txBody>
      </p:sp>
    </p:spTree>
    <p:extLst>
      <p:ext uri="{BB962C8B-B14F-4D97-AF65-F5344CB8AC3E}">
        <p14:creationId xmlns:p14="http://schemas.microsoft.com/office/powerpoint/2010/main" val="3458205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4325815" cy="639600"/>
          </a:xfrm>
        </p:spPr>
        <p:txBody>
          <a:bodyPr/>
          <a:lstStyle/>
          <a:p>
            <a:r>
              <a:rPr lang="en-US" altLang="ko-KR" u="sng" dirty="0" smtClean="0"/>
              <a:t>2.Create Labels</a:t>
            </a:r>
            <a:endParaRPr lang="ko-KR" altLang="en-US" u="sng" dirty="0"/>
          </a:p>
        </p:txBody>
      </p:sp>
      <p:sp>
        <p:nvSpPr>
          <p:cNvPr id="3" name="제목 1"/>
          <p:cNvSpPr txBox="1">
            <a:spLocks/>
          </p:cNvSpPr>
          <p:nvPr/>
        </p:nvSpPr>
        <p:spPr>
          <a:xfrm>
            <a:off x="211017" y="808892"/>
            <a:ext cx="8482818" cy="3481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lgn="just"/>
            <a:r>
              <a:rPr lang="en-US" altLang="ko-KR" sz="1950" dirty="0" smtClean="0">
                <a:latin typeface="Palatino Linotype" panose="02040502050505030304" pitchFamily="18" charset="0"/>
              </a:rPr>
              <a:t>Labels are created </a:t>
            </a:r>
            <a:r>
              <a:rPr lang="en-US" altLang="ko-KR" sz="1950" b="0" dirty="0" smtClean="0">
                <a:latin typeface="Palatino Linotype" panose="02040502050505030304" pitchFamily="18" charset="0"/>
              </a:rPr>
              <a:t>using the makesense.ai software to </a:t>
            </a:r>
            <a:r>
              <a:rPr lang="en-US" altLang="ko-KR" sz="1950" dirty="0" smtClean="0">
                <a:latin typeface="Palatino Linotype" panose="02040502050505030304" pitchFamily="18" charset="0"/>
              </a:rPr>
              <a:t>label images</a:t>
            </a:r>
            <a:r>
              <a:rPr lang="en-US" altLang="ko-KR" sz="1950" b="0" dirty="0" smtClean="0">
                <a:latin typeface="Palatino Linotype" panose="02040502050505030304" pitchFamily="18" charset="0"/>
              </a:rPr>
              <a:t>, </a:t>
            </a:r>
            <a:r>
              <a:rPr lang="en-US" altLang="ko-KR" sz="1950" dirty="0" smtClean="0">
                <a:latin typeface="Palatino Linotype" panose="02040502050505030304" pitchFamily="18" charset="0"/>
              </a:rPr>
              <a:t>export your labels</a:t>
            </a:r>
            <a:r>
              <a:rPr lang="en-US" altLang="ko-KR" sz="1950" b="0" dirty="0" smtClean="0">
                <a:latin typeface="Palatino Linotype" panose="02040502050505030304" pitchFamily="18" charset="0"/>
              </a:rPr>
              <a:t> to </a:t>
            </a:r>
            <a:r>
              <a:rPr lang="en-US" altLang="ko-KR" sz="1950" dirty="0" smtClean="0">
                <a:latin typeface="Palatino Linotype" panose="02040502050505030304" pitchFamily="18" charset="0"/>
              </a:rPr>
              <a:t>YOLO format </a:t>
            </a:r>
            <a:r>
              <a:rPr lang="en-US" altLang="ko-KR" sz="1950" b="0" dirty="0" smtClean="0">
                <a:latin typeface="Palatino Linotype" panose="02040502050505030304" pitchFamily="18" charset="0"/>
              </a:rPr>
              <a:t>with one *.txt file per image.</a:t>
            </a:r>
          </a:p>
          <a:p>
            <a:pPr algn="just"/>
            <a:endParaRPr lang="en-US" altLang="ko-KR" sz="1950" dirty="0" smtClean="0">
              <a:latin typeface="Palatino Linotype" panose="02040502050505030304" pitchFamily="18" charset="0"/>
            </a:endParaRPr>
          </a:p>
          <a:p>
            <a:pPr algn="just"/>
            <a:r>
              <a:rPr lang="en-US" altLang="ko-KR" sz="1950" b="0" dirty="0" smtClean="0">
                <a:latin typeface="Palatino Linotype" panose="02040502050505030304" pitchFamily="18" charset="0"/>
              </a:rPr>
              <a:t># The *.txt file specifications are</a:t>
            </a:r>
          </a:p>
          <a:p>
            <a:pPr algn="just"/>
            <a:r>
              <a:rPr lang="en-US" altLang="ko-KR" sz="1950" dirty="0" smtClean="0">
                <a:latin typeface="Palatino Linotype" panose="02040502050505030304" pitchFamily="18" charset="0"/>
              </a:rPr>
              <a:t>(a)</a:t>
            </a:r>
            <a:r>
              <a:rPr lang="en-US" altLang="ko-KR" sz="1950" b="0" dirty="0" smtClean="0">
                <a:latin typeface="Palatino Linotype" panose="02040502050505030304" pitchFamily="18" charset="0"/>
              </a:rPr>
              <a:t>. One row per object</a:t>
            </a:r>
          </a:p>
          <a:p>
            <a:pPr algn="just"/>
            <a:r>
              <a:rPr lang="en-US" altLang="ko-KR" sz="1950" dirty="0" smtClean="0">
                <a:latin typeface="Palatino Linotype" panose="02040502050505030304" pitchFamily="18" charset="0"/>
              </a:rPr>
              <a:t>(b)</a:t>
            </a:r>
            <a:r>
              <a:rPr lang="en-US" altLang="ko-KR" sz="1950" b="0" dirty="0" smtClean="0">
                <a:latin typeface="Palatino Linotype" panose="02040502050505030304" pitchFamily="18" charset="0"/>
              </a:rPr>
              <a:t>. Each row is “</a:t>
            </a:r>
            <a:r>
              <a:rPr lang="en-US" altLang="ko-KR" sz="1950" dirty="0" smtClean="0">
                <a:latin typeface="Palatino Linotype" panose="02040502050505030304" pitchFamily="18" charset="0"/>
              </a:rPr>
              <a:t>class</a:t>
            </a:r>
            <a:r>
              <a:rPr lang="en-US" altLang="ko-KR" sz="1950" b="0" dirty="0" smtClean="0">
                <a:latin typeface="Palatino Linotype" panose="02040502050505030304" pitchFamily="18" charset="0"/>
              </a:rPr>
              <a:t>  </a:t>
            </a:r>
            <a:r>
              <a:rPr lang="en-US" altLang="ko-KR" sz="1950" dirty="0" err="1" smtClean="0">
                <a:latin typeface="Palatino Linotype" panose="02040502050505030304" pitchFamily="18" charset="0"/>
              </a:rPr>
              <a:t>x_center</a:t>
            </a:r>
            <a:r>
              <a:rPr lang="en-US" altLang="ko-KR" sz="1950" b="0" dirty="0" smtClean="0">
                <a:latin typeface="Palatino Linotype" panose="02040502050505030304" pitchFamily="18" charset="0"/>
              </a:rPr>
              <a:t>  </a:t>
            </a:r>
            <a:r>
              <a:rPr lang="en-US" altLang="ko-KR" sz="1950" dirty="0" smtClean="0">
                <a:latin typeface="Palatino Linotype" panose="02040502050505030304" pitchFamily="18" charset="0"/>
              </a:rPr>
              <a:t>y_center</a:t>
            </a:r>
            <a:r>
              <a:rPr lang="en-US" altLang="ko-KR" sz="1950" b="0" dirty="0" smtClean="0">
                <a:latin typeface="Palatino Linotype" panose="02040502050505030304" pitchFamily="18" charset="0"/>
              </a:rPr>
              <a:t> </a:t>
            </a:r>
            <a:r>
              <a:rPr lang="en-US" altLang="ko-KR" sz="1950" dirty="0" smtClean="0">
                <a:latin typeface="Palatino Linotype" panose="02040502050505030304" pitchFamily="18" charset="0"/>
              </a:rPr>
              <a:t>width</a:t>
            </a:r>
            <a:r>
              <a:rPr lang="en-US" altLang="ko-KR" sz="1950" b="0" dirty="0" smtClean="0">
                <a:latin typeface="Palatino Linotype" panose="02040502050505030304" pitchFamily="18" charset="0"/>
              </a:rPr>
              <a:t>  </a:t>
            </a:r>
            <a:r>
              <a:rPr lang="en-US" altLang="ko-KR" sz="1950" dirty="0" smtClean="0">
                <a:latin typeface="Palatino Linotype" panose="02040502050505030304" pitchFamily="18" charset="0"/>
              </a:rPr>
              <a:t>heigh</a:t>
            </a:r>
            <a:r>
              <a:rPr lang="en-US" altLang="ko-KR" sz="1950" b="0" dirty="0" smtClean="0">
                <a:latin typeface="Palatino Linotype" panose="02040502050505030304" pitchFamily="18" charset="0"/>
              </a:rPr>
              <a:t>t “ format</a:t>
            </a:r>
          </a:p>
          <a:p>
            <a:pPr algn="just"/>
            <a:r>
              <a:rPr lang="en-US" altLang="ko-KR" sz="1950" dirty="0">
                <a:latin typeface="Palatino Linotype" panose="02040502050505030304" pitchFamily="18" charset="0"/>
              </a:rPr>
              <a:t>(c)</a:t>
            </a:r>
            <a:r>
              <a:rPr lang="en-US" altLang="ko-KR" sz="1950" b="0" dirty="0">
                <a:latin typeface="Palatino Linotype" panose="02040502050505030304" pitchFamily="18" charset="0"/>
              </a:rPr>
              <a:t>. Box coordinates must be in normalized </a:t>
            </a:r>
            <a:r>
              <a:rPr lang="en-US" altLang="ko-KR" sz="1950" b="0" dirty="0" err="1">
                <a:latin typeface="Palatino Linotype" panose="02040502050505030304" pitchFamily="18" charset="0"/>
              </a:rPr>
              <a:t>xywh</a:t>
            </a:r>
            <a:r>
              <a:rPr lang="en-US" altLang="ko-KR" sz="1950" b="0" dirty="0">
                <a:latin typeface="Palatino Linotype" panose="02040502050505030304" pitchFamily="18" charset="0"/>
              </a:rPr>
              <a:t> format (from 0 - 1). If your boxes are in pixels, divide </a:t>
            </a:r>
            <a:r>
              <a:rPr lang="en-US" altLang="ko-KR" sz="1950" dirty="0" err="1">
                <a:latin typeface="Palatino Linotype" panose="02040502050505030304" pitchFamily="18" charset="0"/>
              </a:rPr>
              <a:t>x_center</a:t>
            </a:r>
            <a:r>
              <a:rPr lang="en-US" altLang="ko-KR" sz="1950" b="0" dirty="0">
                <a:latin typeface="Palatino Linotype" panose="02040502050505030304" pitchFamily="18" charset="0"/>
              </a:rPr>
              <a:t> and </a:t>
            </a:r>
            <a:r>
              <a:rPr lang="en-US" altLang="ko-KR" sz="1950" dirty="0">
                <a:latin typeface="Palatino Linotype" panose="02040502050505030304" pitchFamily="18" charset="0"/>
              </a:rPr>
              <a:t>width</a:t>
            </a:r>
            <a:r>
              <a:rPr lang="en-US" altLang="ko-KR" sz="1950" b="0" dirty="0">
                <a:latin typeface="Palatino Linotype" panose="02040502050505030304" pitchFamily="18" charset="0"/>
              </a:rPr>
              <a:t> by </a:t>
            </a:r>
            <a:r>
              <a:rPr lang="en-US" altLang="ko-KR" sz="1950" dirty="0">
                <a:latin typeface="Palatino Linotype" panose="02040502050505030304" pitchFamily="18" charset="0"/>
              </a:rPr>
              <a:t>image width</a:t>
            </a:r>
            <a:r>
              <a:rPr lang="en-US" altLang="ko-KR" sz="1950" b="0" dirty="0">
                <a:latin typeface="Palatino Linotype" panose="02040502050505030304" pitchFamily="18" charset="0"/>
              </a:rPr>
              <a:t>, and </a:t>
            </a:r>
            <a:r>
              <a:rPr lang="en-US" altLang="ko-KR" sz="1950" dirty="0">
                <a:latin typeface="Palatino Linotype" panose="02040502050505030304" pitchFamily="18" charset="0"/>
              </a:rPr>
              <a:t>y_center</a:t>
            </a:r>
            <a:r>
              <a:rPr lang="en-US" altLang="ko-KR" sz="1950" b="0" dirty="0">
                <a:latin typeface="Palatino Linotype" panose="02040502050505030304" pitchFamily="18" charset="0"/>
              </a:rPr>
              <a:t> and </a:t>
            </a:r>
            <a:r>
              <a:rPr lang="en-US" altLang="ko-KR" sz="1950" dirty="0">
                <a:latin typeface="Palatino Linotype" panose="02040502050505030304" pitchFamily="18" charset="0"/>
              </a:rPr>
              <a:t>height</a:t>
            </a:r>
            <a:r>
              <a:rPr lang="en-US" altLang="ko-KR" sz="1950" b="0" dirty="0">
                <a:latin typeface="Palatino Linotype" panose="02040502050505030304" pitchFamily="18" charset="0"/>
              </a:rPr>
              <a:t> by </a:t>
            </a:r>
            <a:r>
              <a:rPr lang="en-US" altLang="ko-KR" sz="1950" dirty="0">
                <a:latin typeface="Palatino Linotype" panose="02040502050505030304" pitchFamily="18" charset="0"/>
              </a:rPr>
              <a:t>image height</a:t>
            </a:r>
            <a:r>
              <a:rPr lang="en-US" altLang="ko-KR" sz="1950" b="0" dirty="0" smtClean="0">
                <a:latin typeface="Palatino Linotype" panose="02040502050505030304" pitchFamily="18" charset="0"/>
              </a:rPr>
              <a:t>.</a:t>
            </a:r>
          </a:p>
          <a:p>
            <a:pPr algn="just"/>
            <a:r>
              <a:rPr lang="en-US" altLang="ko-KR" sz="1950" dirty="0" smtClean="0">
                <a:latin typeface="Palatino Linotype" panose="02040502050505030304" pitchFamily="18" charset="0"/>
              </a:rPr>
              <a:t>(d)</a:t>
            </a:r>
            <a:r>
              <a:rPr lang="en-US" altLang="ko-KR" sz="1950" b="0" dirty="0">
                <a:latin typeface="Palatino Linotype" panose="02040502050505030304" pitchFamily="18" charset="0"/>
              </a:rPr>
              <a:t>. Class numbers are zero-indexed (start from 0).</a:t>
            </a:r>
            <a:endParaRPr lang="en-US" altLang="ko-KR" sz="1950" b="0" dirty="0" smtClean="0">
              <a:latin typeface="Palatino Linotype" panose="02040502050505030304" pitchFamily="18" charset="0"/>
            </a:endParaRPr>
          </a:p>
        </p:txBody>
      </p:sp>
    </p:spTree>
    <p:extLst>
      <p:ext uri="{BB962C8B-B14F-4D97-AF65-F5344CB8AC3E}">
        <p14:creationId xmlns:p14="http://schemas.microsoft.com/office/powerpoint/2010/main" val="1385627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457200" lvl="0" indent="-342900" algn="r">
              <a:buSzPts val="1800"/>
              <a:buChar char="●"/>
            </a:pPr>
            <a:r>
              <a:rPr lang="en" dirty="0"/>
              <a:t>			</a:t>
            </a:r>
            <a:r>
              <a:rPr lang="en-US" altLang="ko-KR" dirty="0" smtClean="0"/>
              <a:t>Train custom data</a:t>
            </a:r>
            <a:r>
              <a:rPr lang="en-US" altLang="ko-KR" dirty="0"/>
              <a:t/>
            </a:r>
            <a:br>
              <a:rPr lang="en-US" altLang="ko-KR" dirty="0"/>
            </a:br>
            <a:endParaRPr sz="1800" dirty="0"/>
          </a:p>
        </p:txBody>
      </p:sp>
    </p:spTree>
    <p:extLst>
      <p:ext uri="{BB962C8B-B14F-4D97-AF65-F5344CB8AC3E}">
        <p14:creationId xmlns:p14="http://schemas.microsoft.com/office/powerpoint/2010/main" val="10822931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2" name="제목 1"/>
          <p:cNvSpPr>
            <a:spLocks noGrp="1"/>
          </p:cNvSpPr>
          <p:nvPr>
            <p:ph type="title"/>
          </p:nvPr>
        </p:nvSpPr>
        <p:spPr>
          <a:xfrm>
            <a:off x="0" y="991772"/>
            <a:ext cx="9144000" cy="3179299"/>
          </a:xfrm>
        </p:spPr>
        <p:txBody>
          <a:bodyPr/>
          <a:lstStyle/>
          <a:p>
            <a:r>
              <a:rPr lang="en-US" altLang="ko-KR" sz="2400" dirty="0" smtClean="0">
                <a:latin typeface="Garamond" panose="02020404030301010803" pitchFamily="18" charset="0"/>
              </a:rPr>
              <a:t> </a:t>
            </a:r>
            <a:r>
              <a:rPr lang="en-US" altLang="ko-KR" sz="2800" u="sng" dirty="0" smtClean="0">
                <a:latin typeface="Garamond" panose="02020404030301010803" pitchFamily="18" charset="0"/>
              </a:rPr>
              <a:t>Train custom data</a:t>
            </a:r>
            <a:r>
              <a:rPr lang="en-US" altLang="ko-KR" sz="2400" dirty="0" smtClean="0">
                <a:latin typeface="Garamond" panose="02020404030301010803" pitchFamily="18" charset="0"/>
              </a:rPr>
              <a:t/>
            </a:r>
            <a:br>
              <a:rPr lang="en-US" altLang="ko-KR" sz="2400" dirty="0" smtClean="0">
                <a:latin typeface="Garamond" panose="02020404030301010803" pitchFamily="18" charset="0"/>
              </a:rPr>
            </a:br>
            <a:r>
              <a:rPr lang="en-US" altLang="ko-KR" sz="2400" dirty="0" smtClean="0">
                <a:latin typeface="Garamond" panose="02020404030301010803" pitchFamily="18" charset="0"/>
              </a:rPr>
              <a:t/>
            </a:r>
            <a:br>
              <a:rPr lang="en-US" altLang="ko-KR" sz="2400" dirty="0" smtClean="0">
                <a:latin typeface="Garamond" panose="02020404030301010803" pitchFamily="18" charset="0"/>
              </a:rPr>
            </a:br>
            <a:r>
              <a:rPr lang="en-US" altLang="ko-KR" sz="1950" dirty="0">
                <a:latin typeface="Palatino Linotype" panose="02040502050505030304" pitchFamily="18" charset="0"/>
              </a:rPr>
              <a:t>1</a:t>
            </a:r>
            <a:r>
              <a:rPr lang="en-US" altLang="ko-KR" sz="1950" b="0" dirty="0">
                <a:latin typeface="Palatino Linotype" panose="02040502050505030304" pitchFamily="18" charset="0"/>
              </a:rPr>
              <a:t>. </a:t>
            </a:r>
            <a:r>
              <a:rPr lang="en-US" altLang="ko-KR" sz="1950" b="0" dirty="0" smtClean="0">
                <a:latin typeface="Palatino Linotype" panose="02040502050505030304" pitchFamily="18" charset="0"/>
              </a:rPr>
              <a:t>We created the custom Korean highway vehicle dataset consists of </a:t>
            </a:r>
            <a:r>
              <a:rPr lang="en-US" altLang="ko-KR" sz="1950" dirty="0" smtClean="0">
                <a:latin typeface="Palatino Linotype" panose="02040502050505030304" pitchFamily="18" charset="0"/>
              </a:rPr>
              <a:t>281</a:t>
            </a:r>
            <a:r>
              <a:rPr lang="en-US" altLang="ko-KR" sz="1950" b="0" dirty="0" smtClean="0">
                <a:latin typeface="Palatino Linotype" panose="02040502050505030304" pitchFamily="18" charset="0"/>
              </a:rPr>
              <a:t> images and </a:t>
            </a:r>
            <a:r>
              <a:rPr lang="en-US" altLang="ko-KR" sz="1950" dirty="0" smtClean="0">
                <a:latin typeface="Palatino Linotype" panose="02040502050505030304" pitchFamily="18" charset="0"/>
              </a:rPr>
              <a:t>281</a:t>
            </a:r>
            <a:r>
              <a:rPr lang="en-US" altLang="ko-KR" sz="1950" b="0" dirty="0" smtClean="0">
                <a:latin typeface="Palatino Linotype" panose="02040502050505030304" pitchFamily="18" charset="0"/>
              </a:rPr>
              <a:t> labels.</a:t>
            </a:r>
            <a:br>
              <a:rPr lang="en-US" altLang="ko-KR" sz="1950" b="0" dirty="0" smtClean="0">
                <a:latin typeface="Palatino Linotype" panose="02040502050505030304" pitchFamily="18" charset="0"/>
              </a:rPr>
            </a:br>
            <a:r>
              <a:rPr lang="en-US" altLang="ko-KR" sz="1950" b="0" dirty="0" smtClean="0">
                <a:latin typeface="Palatino Linotype" panose="02040502050505030304" pitchFamily="18" charset="0"/>
              </a:rPr>
              <a:t>2.We used same images for </a:t>
            </a:r>
            <a:r>
              <a:rPr lang="en-US" altLang="ko-KR" sz="1950" dirty="0" smtClean="0">
                <a:latin typeface="Palatino Linotype" panose="02040502050505030304" pitchFamily="18" charset="0"/>
              </a:rPr>
              <a:t>validation</a:t>
            </a:r>
            <a:r>
              <a:rPr lang="en-US" altLang="ko-KR" sz="1950" b="0" dirty="0" smtClean="0">
                <a:latin typeface="Palatino Linotype" panose="02040502050505030304" pitchFamily="18" charset="0"/>
              </a:rPr>
              <a:t> also.</a:t>
            </a:r>
            <a:br>
              <a:rPr lang="en-US" altLang="ko-KR" sz="1950" b="0" dirty="0" smtClean="0">
                <a:latin typeface="Palatino Linotype" panose="02040502050505030304" pitchFamily="18" charset="0"/>
              </a:rPr>
            </a:br>
            <a:r>
              <a:rPr lang="en-US" altLang="ko-KR" sz="1950" b="0" dirty="0" smtClean="0">
                <a:latin typeface="Palatino Linotype" panose="02040502050505030304" pitchFamily="18" charset="0"/>
              </a:rPr>
              <a:t>3. This is only for testing the custom dataset to test our own dataset.</a:t>
            </a:r>
            <a:br>
              <a:rPr lang="en-US" altLang="ko-KR" sz="1950" b="0" dirty="0" smtClean="0">
                <a:latin typeface="Palatino Linotype" panose="02040502050505030304" pitchFamily="18" charset="0"/>
              </a:rPr>
            </a:br>
            <a:r>
              <a:rPr lang="en-US" altLang="ko-KR" sz="1950" b="0" dirty="0" smtClean="0">
                <a:latin typeface="Palatino Linotype" panose="02040502050505030304" pitchFamily="18" charset="0"/>
              </a:rPr>
              <a:t>4. The vehicle dataset consists of </a:t>
            </a:r>
            <a:r>
              <a:rPr lang="en-US" altLang="ko-KR" sz="1950" dirty="0" smtClean="0">
                <a:latin typeface="Palatino Linotype" panose="02040502050505030304" pitchFamily="18" charset="0"/>
              </a:rPr>
              <a:t>3168</a:t>
            </a:r>
            <a:r>
              <a:rPr lang="en-US" altLang="ko-KR" sz="1950" b="0" dirty="0" smtClean="0">
                <a:latin typeface="Palatino Linotype" panose="02040502050505030304" pitchFamily="18" charset="0"/>
              </a:rPr>
              <a:t> images. These images are used for testing.</a:t>
            </a:r>
            <a:br>
              <a:rPr lang="en-US" altLang="ko-KR" sz="1950" b="0" dirty="0" smtClean="0">
                <a:latin typeface="Palatino Linotype" panose="02040502050505030304" pitchFamily="18" charset="0"/>
              </a:rPr>
            </a:br>
            <a:r>
              <a:rPr lang="en-US" altLang="ko-KR" sz="1950" b="0" dirty="0">
                <a:latin typeface="Palatino Linotype" panose="02040502050505030304" pitchFamily="18" charset="0"/>
              </a:rPr>
              <a:t/>
            </a:r>
            <a:br>
              <a:rPr lang="en-US" altLang="ko-KR" sz="1950" b="0" dirty="0">
                <a:latin typeface="Palatino Linotype" panose="02040502050505030304" pitchFamily="18" charset="0"/>
              </a:rPr>
            </a:br>
            <a:r>
              <a:rPr lang="en-US" altLang="ko-KR" sz="1950" b="0" dirty="0" smtClean="0">
                <a:latin typeface="Palatino Linotype" panose="02040502050505030304" pitchFamily="18" charset="0"/>
              </a:rPr>
              <a:t>Trained on: </a:t>
            </a:r>
            <a:r>
              <a:rPr lang="en-US" altLang="ko-KR" sz="1950" dirty="0" smtClean="0">
                <a:latin typeface="Palatino Linotype" panose="02040502050505030304" pitchFamily="18" charset="0"/>
              </a:rPr>
              <a:t>google collab GPU server</a:t>
            </a:r>
            <a:r>
              <a:rPr lang="en-US" altLang="ko-KR" sz="1950" b="0" dirty="0" smtClean="0">
                <a:latin typeface="Palatino Linotype" panose="02040502050505030304" pitchFamily="18" charset="0"/>
              </a:rPr>
              <a:t>.</a:t>
            </a:r>
            <a:br>
              <a:rPr lang="en-US" altLang="ko-KR" sz="1950" b="0" dirty="0" smtClean="0">
                <a:latin typeface="Palatino Linotype" panose="02040502050505030304" pitchFamily="18" charset="0"/>
              </a:rPr>
            </a:br>
            <a:r>
              <a:rPr lang="en-US" altLang="ko-KR" sz="1950" b="0" dirty="0" smtClean="0">
                <a:latin typeface="Palatino Linotype" panose="02040502050505030304" pitchFamily="18" charset="0"/>
              </a:rPr>
              <a:t/>
            </a:r>
            <a:br>
              <a:rPr lang="en-US" altLang="ko-KR" sz="1950" b="0" dirty="0" smtClean="0">
                <a:latin typeface="Palatino Linotype" panose="02040502050505030304" pitchFamily="18" charset="0"/>
              </a:rPr>
            </a:br>
            <a:r>
              <a:rPr lang="en-US" altLang="ko-KR" sz="1950" b="0" dirty="0">
                <a:latin typeface="Palatino Linotype" panose="02040502050505030304" pitchFamily="18" charset="0"/>
              </a:rPr>
              <a:t/>
            </a:r>
            <a:br>
              <a:rPr lang="en-US" altLang="ko-KR" sz="1950" b="0" dirty="0">
                <a:latin typeface="Palatino Linotype" panose="02040502050505030304" pitchFamily="18" charset="0"/>
              </a:rPr>
            </a:br>
            <a:r>
              <a:rPr lang="en-US" altLang="ko-KR" sz="1950" b="0" dirty="0" smtClean="0">
                <a:latin typeface="Palatino Linotype" panose="02040502050505030304" pitchFamily="18" charset="0"/>
              </a:rPr>
              <a:t/>
            </a:r>
            <a:br>
              <a:rPr lang="en-US" altLang="ko-KR" sz="1950" b="0" dirty="0" smtClean="0">
                <a:latin typeface="Palatino Linotype" panose="02040502050505030304" pitchFamily="18" charset="0"/>
              </a:rPr>
            </a:br>
            <a:r>
              <a:rPr lang="en-US" altLang="ko-KR" sz="1950" b="0" dirty="0" smtClean="0">
                <a:latin typeface="Palatino Linotype" panose="02040502050505030304" pitchFamily="18" charset="0"/>
              </a:rPr>
              <a:t/>
            </a:r>
            <a:br>
              <a:rPr lang="en-US" altLang="ko-KR" sz="1950" b="0" dirty="0" smtClean="0">
                <a:latin typeface="Palatino Linotype" panose="02040502050505030304" pitchFamily="18" charset="0"/>
              </a:rPr>
            </a:br>
            <a:r>
              <a:rPr lang="en-US" altLang="ko-KR" sz="1950" b="0" dirty="0" smtClean="0">
                <a:latin typeface="Palatino Linotype" panose="02040502050505030304" pitchFamily="18" charset="0"/>
              </a:rPr>
              <a:t/>
            </a:r>
            <a:br>
              <a:rPr lang="en-US" altLang="ko-KR" sz="1950" b="0" dirty="0" smtClean="0">
                <a:latin typeface="Palatino Linotype" panose="02040502050505030304" pitchFamily="18" charset="0"/>
              </a:rPr>
            </a:br>
            <a:r>
              <a:rPr lang="en-US" altLang="ko-KR" sz="1950" b="0" dirty="0">
                <a:latin typeface="Palatino Linotype" panose="02040502050505030304" pitchFamily="18" charset="0"/>
              </a:rPr>
              <a:t/>
            </a:r>
            <a:br>
              <a:rPr lang="en-US" altLang="ko-KR" sz="1950" b="0" dirty="0">
                <a:latin typeface="Palatino Linotype" panose="02040502050505030304" pitchFamily="18" charset="0"/>
              </a:rPr>
            </a:br>
            <a:endParaRPr lang="ko-KR" altLang="en-US" sz="1950" b="0" dirty="0">
              <a:latin typeface="Palatino Linotype" panose="02040502050505030304" pitchFamily="18" charset="0"/>
            </a:endParaRPr>
          </a:p>
        </p:txBody>
      </p:sp>
    </p:spTree>
    <p:extLst>
      <p:ext uri="{BB962C8B-B14F-4D97-AF65-F5344CB8AC3E}">
        <p14:creationId xmlns:p14="http://schemas.microsoft.com/office/powerpoint/2010/main" val="27504429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90759" y="165390"/>
            <a:ext cx="3178453" cy="639600"/>
          </a:xfrm>
        </p:spPr>
        <p:txBody>
          <a:bodyPr/>
          <a:lstStyle/>
          <a:p>
            <a:r>
              <a:rPr lang="en-US" altLang="ko-KR" u="sng" dirty="0" smtClean="0"/>
              <a:t>Training details:</a:t>
            </a:r>
            <a:endParaRPr lang="ko-KR" altLang="en-US" u="sng"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24" y="988323"/>
            <a:ext cx="8504765" cy="3936491"/>
          </a:xfrm>
          <a:prstGeom prst="rect">
            <a:avLst/>
          </a:prstGeom>
        </p:spPr>
      </p:pic>
    </p:spTree>
    <p:extLst>
      <p:ext uri="{BB962C8B-B14F-4D97-AF65-F5344CB8AC3E}">
        <p14:creationId xmlns:p14="http://schemas.microsoft.com/office/powerpoint/2010/main" val="1676311858"/>
      </p:ext>
    </p:extLst>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17808</TotalTime>
  <Words>445</Words>
  <Application>Microsoft Office PowerPoint</Application>
  <PresentationFormat>화면 슬라이드 쇼(16:9)</PresentationFormat>
  <Paragraphs>55</Paragraphs>
  <Slides>31</Slides>
  <Notes>7</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31</vt:i4>
      </vt:variant>
    </vt:vector>
  </HeadingPairs>
  <TitlesOfParts>
    <vt:vector size="37" baseType="lpstr">
      <vt:lpstr>Arial</vt:lpstr>
      <vt:lpstr>Raleway</vt:lpstr>
      <vt:lpstr>Palatino Linotype</vt:lpstr>
      <vt:lpstr>Lato</vt:lpstr>
      <vt:lpstr>Garamond</vt:lpstr>
      <vt:lpstr>Swiss</vt:lpstr>
      <vt:lpstr>YOLO custom data trainig Report Dataset:korean high-way vehicle dataset</vt:lpstr>
      <vt:lpstr>Overview</vt:lpstr>
      <vt:lpstr>   Train custom data </vt:lpstr>
      <vt:lpstr> Train custom data  1. Clone repo and install requirements.txt in a Python&gt;=3.6.0 environment, including PyTorch &gt;= 1.7. Models and datasets download automatically from the latest YOLOv5 release.       2.  To train custom data, it needs  (a).Create dataset.yaml (b).Create labels</vt:lpstr>
      <vt:lpstr>1.Create dataset.yaml</vt:lpstr>
      <vt:lpstr>2.Create Labels</vt:lpstr>
      <vt:lpstr>   Train custom data </vt:lpstr>
      <vt:lpstr> Train custom data  1. We created the custom Korean highway vehicle dataset consists of 281 images and 281 labels. 2.We used same images for validation also. 3. This is only for testing the custom dataset to test our own dataset. 4. The vehicle dataset consists of 3168 images. These images are used for testing.  Trained on: google collab GPU server.       </vt:lpstr>
      <vt:lpstr>Training details:</vt:lpstr>
      <vt:lpstr>Training details:</vt:lpstr>
      <vt:lpstr>Results of training:</vt:lpstr>
      <vt:lpstr>PowerPoint 프레젠테이션</vt:lpstr>
      <vt:lpstr>Graphs:</vt:lpstr>
      <vt:lpstr>Graphs:</vt:lpstr>
      <vt:lpstr>Results graph:</vt:lpstr>
      <vt:lpstr>While training: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Metric_Graphs:</vt:lpstr>
      <vt:lpstr>Metric_Graphs:</vt:lpstr>
      <vt:lpstr>PowerPoint 프레젠테이션</vt:lpstr>
      <vt:lpstr>PowerPoint 프레젠테이션</vt:lpstr>
      <vt:lpstr>Object detection results:</vt:lpstr>
      <vt:lpstr>PowerPoint 프레젠테이션</vt:lpstr>
      <vt:lpstr>PowerPoint 프레젠테이션</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Result comparison b/w trained Yolov5 and Yolov4-5d</dc:title>
  <dc:creator>Administrator</dc:creator>
  <cp:lastModifiedBy>Administrator</cp:lastModifiedBy>
  <cp:revision>197</cp:revision>
  <dcterms:modified xsi:type="dcterms:W3CDTF">2021-11-20T07:07:33Z</dcterms:modified>
</cp:coreProperties>
</file>